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2"/>
  </p:sldMasterIdLst>
  <p:notesMasterIdLst>
    <p:notesMasterId r:id="rId9"/>
  </p:notesMasterIdLst>
  <p:handoutMasterIdLst>
    <p:handoutMasterId r:id="rId10"/>
  </p:handoutMasterIdLst>
  <p:sldIdLst>
    <p:sldId id="320" r:id="rId3"/>
    <p:sldId id="321" r:id="rId4"/>
    <p:sldId id="502" r:id="rId5"/>
    <p:sldId id="503" r:id="rId6"/>
    <p:sldId id="504" r:id="rId7"/>
    <p:sldId id="489" r:id="rId8"/>
  </p:sldIdLst>
  <p:sldSz cx="12188825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8080"/>
    <a:srgbClr val="9933FF"/>
    <a:srgbClr val="3399FF"/>
    <a:srgbClr val="CC00FF"/>
    <a:srgbClr val="FF9999"/>
    <a:srgbClr val="006600"/>
    <a:srgbClr val="CC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29" autoAdjust="0"/>
  </p:normalViewPr>
  <p:slideViewPr>
    <p:cSldViewPr showGuides="1">
      <p:cViewPr varScale="1">
        <p:scale>
          <a:sx n="83" d="100"/>
          <a:sy n="83" d="100"/>
        </p:scale>
        <p:origin x="834" y="7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2/14/2022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2/14/2022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4FC-7D09-4AB6-B208-49992ADBD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1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6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4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6812" y="6477000"/>
            <a:ext cx="533400" cy="365125"/>
          </a:xfrm>
        </p:spPr>
        <p:txBody>
          <a:bodyPr/>
          <a:lstStyle>
            <a:lvl1pPr>
              <a:defRPr sz="1400" b="1">
                <a:solidFill>
                  <a:srgbClr val="0070C0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1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3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4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8326" y="6492875"/>
            <a:ext cx="274248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amarafzar.ir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researcwar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1312" y="647700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r>
              <a:rPr lang="en-US"/>
              <a:t>A Keshtkar, MD, MPH, PhD  /  @amarafzar2011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4412" y="64770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7030A0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41"/>
          <p:cNvSpPr txBox="1">
            <a:spLocks noChangeArrowheads="1"/>
          </p:cNvSpPr>
          <p:nvPr userDrawn="1"/>
        </p:nvSpPr>
        <p:spPr bwMode="auto">
          <a:xfrm rot="5400000">
            <a:off x="-2613262" y="3119183"/>
            <a:ext cx="5601779" cy="284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rgbClr val="0070C0"/>
                </a:solidFill>
                <a:effectLst/>
              </a:rPr>
              <a:t>Statistical Tips &amp; Tricks (</a:t>
            </a:r>
            <a:r>
              <a:rPr lang="en-US" sz="900" dirty="0" err="1">
                <a:solidFill>
                  <a:srgbClr val="0070C0"/>
                </a:solidFill>
                <a:effectLst/>
              </a:rPr>
              <a:t>STaT</a:t>
            </a:r>
            <a:r>
              <a:rPr lang="en-US" sz="900" dirty="0">
                <a:solidFill>
                  <a:srgbClr val="0070C0"/>
                </a:solidFill>
                <a:effectLst/>
              </a:rPr>
              <a:t>); 2022 - 1400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7541428" y="64880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  <a:hlinkClick r:id="rId15"/>
              </a:rPr>
              <a:t>www.researchware.org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1827212" y="64880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  <a:hlinkClick r:id="rId16"/>
              </a:rPr>
              <a:t>www.amarafzar.ir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ED5290B-27A0-41B7-8B95-D7907E4F7FD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5798"/>
            <a:ext cx="1213041" cy="557757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low confidence">
            <a:extLst>
              <a:ext uri="{FF2B5EF4-FFF2-40B4-BE49-F238E27FC236}">
                <a16:creationId xmlns:a16="http://schemas.microsoft.com/office/drawing/2014/main" id="{DB14451C-231D-45BE-88E1-0AF7CE34AE88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13" y="6286287"/>
            <a:ext cx="1309505" cy="57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7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4" r:id="rId3"/>
    <p:sldLayoutId id="2147483675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ware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esearchwar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141412" y="685800"/>
            <a:ext cx="1013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>
              <a:defRPr/>
            </a:pPr>
            <a:r>
              <a:rPr lang="fa-IR" sz="3600" b="1" kern="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بسته آموزشی رایگان</a:t>
            </a:r>
            <a:br>
              <a:rPr lang="fa-IR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</a:br>
            <a:r>
              <a:rPr lang="fa-IR" sz="6000" b="1" kern="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نکته‏ها</a:t>
            </a:r>
            <a:r>
              <a:rPr lang="fa-IR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 </a:t>
            </a:r>
            <a:r>
              <a:rPr lang="fa-IR" sz="6000" b="1" kern="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cs typeface="A Yasamin" panose="00000400000000000000" pitchFamily="2" charset="-78"/>
              </a:rPr>
              <a:t>و</a:t>
            </a:r>
            <a:r>
              <a:rPr lang="fa-IR" sz="44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 </a:t>
            </a:r>
            <a:r>
              <a:rPr lang="fa-IR" sz="6000" b="1" kern="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ترفندهای</a:t>
            </a:r>
            <a:r>
              <a:rPr lang="fa-IR" sz="6000" b="1" kern="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 آماری </a:t>
            </a:r>
            <a:r>
              <a:rPr lang="fa-IR" sz="60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(</a:t>
            </a:r>
            <a:r>
              <a:rPr lang="fa-IR" sz="6000" kern="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ن</a:t>
            </a:r>
            <a:r>
              <a:rPr lang="fa-IR" sz="6000" kern="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و</a:t>
            </a:r>
            <a:r>
              <a:rPr lang="fa-IR" sz="6000" kern="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ت</a:t>
            </a:r>
            <a:r>
              <a:rPr lang="fa-IR" sz="60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)</a:t>
            </a:r>
            <a:r>
              <a:rPr lang="fa-IR" sz="6000" b="1" kern="0" dirty="0">
                <a:ln>
                  <a:solidFill>
                    <a:srgbClr val="0000FF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 Yasamin" panose="00000400000000000000" pitchFamily="2" charset="-78"/>
              </a:rPr>
              <a:t> </a:t>
            </a:r>
          </a:p>
          <a:p>
            <a:pPr rtl="1" eaLnBrk="1" hangingPunct="1">
              <a:defRPr/>
            </a:pPr>
            <a:r>
              <a:rPr lang="fa-IR" sz="2400" kern="0" dirty="0">
                <a:solidFill>
                  <a:schemeClr val="tx1"/>
                </a:solidFill>
                <a:effectLst/>
                <a:cs typeface="2  Titr" panose="00000700000000000000" pitchFamily="2" charset="-78"/>
              </a:rPr>
              <a:t>برای </a:t>
            </a:r>
            <a:r>
              <a:rPr lang="fa-IR" sz="4400" b="1" kern="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پژوهشگران</a:t>
            </a:r>
            <a:endParaRPr lang="en-US" sz="4400" kern="0" dirty="0">
              <a:solidFill>
                <a:schemeClr val="tx1"/>
              </a:solidFill>
              <a:effectLst/>
              <a:cs typeface="2  Titr" panose="000007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2057" y="228600"/>
            <a:ext cx="610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محصولی دیگر از </a:t>
            </a:r>
            <a:r>
              <a:rPr lang="fa-IR" sz="2400" b="1" kern="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Titr" pitchFamily="2" charset="-78"/>
              </a:rPr>
              <a:t>آکادمی پژوهش‏افزار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2284412" y="5288164"/>
            <a:ext cx="7620000" cy="1188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buFont typeface="Wingdings" pitchFamily="10" charset="2"/>
              <a:buNone/>
              <a:defRPr/>
            </a:pPr>
            <a:r>
              <a:rPr lang="fa-IR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itchFamily="2" charset="-78"/>
              </a:rPr>
              <a:t>طراحی و تدوین:</a:t>
            </a:r>
          </a:p>
          <a:p>
            <a:pPr algn="ctr" rtl="1">
              <a:buFont typeface="Wingdings" pitchFamily="10" charset="2"/>
              <a:buNone/>
              <a:defRPr/>
            </a:pPr>
            <a:r>
              <a:rPr lang="fa-IR" sz="3200" dirty="0">
                <a:solidFill>
                  <a:srgbClr val="0000FF"/>
                </a:solidFill>
                <a:cs typeface="A Yasamin" panose="00000400000000000000" pitchFamily="2" charset="-78"/>
              </a:rPr>
              <a:t>دکتر عباس کشتکار</a:t>
            </a:r>
          </a:p>
          <a:p>
            <a:pPr algn="ctr" rtl="1">
              <a:buFont typeface="Wingdings" pitchFamily="10" charset="2"/>
              <a:buNone/>
              <a:defRPr/>
            </a:pPr>
            <a:r>
              <a:rPr lang="fa-IR" sz="1800" b="1" dirty="0">
                <a:solidFill>
                  <a:srgbClr val="C00000"/>
                </a:solidFill>
                <a:cs typeface="2  Titr" pitchFamily="2" charset="-78"/>
              </a:rPr>
              <a:t>عضو هیات علمی دانشگاه علوم پزشکی تهران</a:t>
            </a:r>
          </a:p>
        </p:txBody>
      </p:sp>
      <p:pic>
        <p:nvPicPr>
          <p:cNvPr id="3" name="Picture 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B858E38F-F184-4BF1-B288-DF4923BB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864" y="2971800"/>
            <a:ext cx="2027096" cy="1341236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3C2692-40A0-428C-A75F-E2B78D75C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82" y="4343400"/>
            <a:ext cx="7620660" cy="9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6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54906" y="228600"/>
            <a:ext cx="10279012" cy="584775"/>
          </a:xfrm>
          <a:prstGeom prst="rect">
            <a:avLst/>
          </a:prstGeom>
          <a:solidFill>
            <a:srgbClr val="FFFF00"/>
          </a:solidFill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هدف از ایجاد</a:t>
            </a:r>
            <a:r>
              <a:rPr lang="fa-IR" sz="3200" dirty="0">
                <a:solidFill>
                  <a:srgbClr val="FF0000"/>
                </a:solidFill>
                <a:cs typeface="2  Jadid" panose="000007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3399FF"/>
                </a:solidFill>
                <a:cs typeface="A Yasamin" panose="00000400000000000000" pitchFamily="2" charset="-78"/>
              </a:rPr>
              <a:t>سامانه</a:t>
            </a:r>
            <a:r>
              <a:rPr lang="fa-IR" sz="32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نکته‏ها و ترفند‏های آماری (نوت)</a:t>
            </a:r>
            <a:r>
              <a:rPr lang="fa-IR" sz="32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چیست ؟!؟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32" name="Round Diagonal Corner Rectangle 7">
            <a:extLst>
              <a:ext uri="{FF2B5EF4-FFF2-40B4-BE49-F238E27FC236}">
                <a16:creationId xmlns:a16="http://schemas.microsoft.com/office/drawing/2014/main" id="{46C21EC8-9351-4E0A-BFBA-79A580752AE3}"/>
              </a:ext>
            </a:extLst>
          </p:cNvPr>
          <p:cNvSpPr/>
          <p:nvPr/>
        </p:nvSpPr>
        <p:spPr>
          <a:xfrm>
            <a:off x="531812" y="1066800"/>
            <a:ext cx="11125200" cy="50292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ارتقاء </a:t>
            </a:r>
            <a:r>
              <a:rPr lang="fa-IR" sz="2600" b="1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دانش</a:t>
            </a: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 و بخصوص </a:t>
            </a:r>
            <a:r>
              <a:rPr lang="fa-IR" sz="2600" b="1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مهارت</a:t>
            </a: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 کلیه </a:t>
            </a:r>
            <a:r>
              <a:rPr lang="fa-IR" sz="2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 Yasamin" panose="00000400000000000000" pitchFamily="2" charset="-78"/>
              </a:rPr>
              <a:t>پژوهشگران</a:t>
            </a: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، </a:t>
            </a:r>
            <a:r>
              <a:rPr lang="fa-IR" sz="2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 Yasamin" panose="00000400000000000000" pitchFamily="2" charset="-78"/>
              </a:rPr>
              <a:t>اعضای هیات علمی</a:t>
            </a: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، </a:t>
            </a:r>
            <a:r>
              <a:rPr lang="fa-IR" sz="2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 Yasamin" panose="00000400000000000000" pitchFamily="2" charset="-78"/>
              </a:rPr>
              <a:t>دانشجویان </a:t>
            </a:r>
            <a:r>
              <a:rPr lang="fa-IR" sz="2600" b="1" dirty="0">
                <a:solidFill>
                  <a:srgbClr val="0000FF"/>
                </a:solidFill>
                <a:cs typeface="A Yasamin" panose="00000400000000000000" pitchFamily="2" charset="-78"/>
              </a:rPr>
              <a:t>و .... در مباحثی که بطور مستقیم و غیرمستقیم به حیطه‏های زیر مرتبط است: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2  Titr" panose="00000700000000000000" pitchFamily="2" charset="-78"/>
              </a:rPr>
              <a:t>آمار کاربردی (مبانی نظری، راهکارهای علمی، نرم‏افزارهای آماری و سامانه‏های تخصصی تحلیل داده‏ها)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cs typeface="2  Titr" panose="00000700000000000000" pitchFamily="2" charset="-78"/>
              </a:rPr>
              <a:t>متدولوژی انواع پژوهشها (نکات کاربردی در طراحی، اجراء، تدوین پروتکول، محاسبه حجم نمونه و ... انواع مطالعات پژوهشی)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نگارش مقالات علمی (نکات نظری و کاربردی در آماده‏سازی یا نگارش انواع مقالات علمی پژوهشی حاصل از انواع مطالعات پژوهشی و حیطه‏های پیرامونی آن، از قبیل انتخاب ژورنال، داوری انواع مقالات و ...)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000" b="1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cs typeface="2  Titr" panose="00000700000000000000" pitchFamily="2" charset="-78"/>
              </a:rPr>
              <a:t>جستجو در منابع علمی (نکات عملی مورد استفاده یا تسهیل کننده در فاز جستجو در انواع منابع، بخصوص منابع الکترونیک یا تحت وب در علوم یا گرایشهای مختلف علمی ...)</a:t>
            </a:r>
            <a:endParaRPr lang="en-US" sz="2000" b="1" dirty="0">
              <a:ln>
                <a:solidFill>
                  <a:schemeClr val="tx1"/>
                </a:solidFill>
              </a:ln>
              <a:solidFill>
                <a:srgbClr val="9933FF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5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54906" y="228600"/>
            <a:ext cx="10279012" cy="584775"/>
          </a:xfrm>
          <a:prstGeom prst="rect">
            <a:avLst/>
          </a:prstGeom>
          <a:solidFill>
            <a:srgbClr val="FFFF00"/>
          </a:solidFill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چگونه</a:t>
            </a:r>
            <a:r>
              <a:rPr lang="fa-IR" sz="3200" dirty="0">
                <a:solidFill>
                  <a:srgbClr val="FF0000"/>
                </a:solidFill>
                <a:cs typeface="2  Jadid" panose="000007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3399FF"/>
                </a:solidFill>
                <a:cs typeface="A Yasamin" panose="00000400000000000000" pitchFamily="2" charset="-78"/>
              </a:rPr>
              <a:t>موضوعات/ عناوین</a:t>
            </a:r>
            <a:r>
              <a:rPr lang="fa-IR" sz="32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بسته نوت</a:t>
            </a:r>
            <a:r>
              <a:rPr lang="fa-IR" sz="32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را مشخص مینمایم ؟!؟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8DC84A2-279B-479F-8D4D-54B9D5B17580}"/>
              </a:ext>
            </a:extLst>
          </p:cNvPr>
          <p:cNvSpPr/>
          <p:nvPr/>
        </p:nvSpPr>
        <p:spPr>
          <a:xfrm flipH="1">
            <a:off x="3354452" y="1095374"/>
            <a:ext cx="2541434" cy="2278284"/>
          </a:xfrm>
          <a:custGeom>
            <a:avLst/>
            <a:gdLst>
              <a:gd name="connsiteX0" fmla="*/ 107979 w 1058931"/>
              <a:gd name="connsiteY0" fmla="*/ 670362 h 949285"/>
              <a:gd name="connsiteX1" fmla="*/ 107979 w 1058931"/>
              <a:gd name="connsiteY1" fmla="*/ 670362 h 949285"/>
              <a:gd name="connsiteX2" fmla="*/ 264388 w 1058931"/>
              <a:gd name="connsiteY2" fmla="*/ 735092 h 949285"/>
              <a:gd name="connsiteX3" fmla="*/ 460365 w 1058931"/>
              <a:gd name="connsiteY3" fmla="*/ 559351 h 949285"/>
              <a:gd name="connsiteX4" fmla="*/ 622210 w 1058931"/>
              <a:gd name="connsiteY4" fmla="*/ 673973 h 949285"/>
              <a:gd name="connsiteX5" fmla="*/ 589706 w 1058931"/>
              <a:gd name="connsiteY5" fmla="*/ 869831 h 949285"/>
              <a:gd name="connsiteX6" fmla="*/ 778063 w 1058931"/>
              <a:gd name="connsiteY6" fmla="*/ 947896 h 949285"/>
              <a:gd name="connsiteX7" fmla="*/ 781397 w 1058931"/>
              <a:gd name="connsiteY7" fmla="*/ 949285 h 949285"/>
              <a:gd name="connsiteX8" fmla="*/ 1058931 w 1058931"/>
              <a:gd name="connsiteY8" fmla="*/ 277813 h 949285"/>
              <a:gd name="connsiteX9" fmla="*/ 385514 w 1058931"/>
              <a:gd name="connsiteY9" fmla="*/ 0 h 949285"/>
              <a:gd name="connsiteX10" fmla="*/ 280779 w 1058931"/>
              <a:gd name="connsiteY10" fmla="*/ 257532 h 949285"/>
              <a:gd name="connsiteX11" fmla="*/ 280779 w 1058931"/>
              <a:gd name="connsiteY11" fmla="*/ 257532 h 949285"/>
              <a:gd name="connsiteX12" fmla="*/ 272722 w 1058931"/>
              <a:gd name="connsiteY12" fmla="*/ 276701 h 949285"/>
              <a:gd name="connsiteX13" fmla="*/ 270500 w 1058931"/>
              <a:gd name="connsiteY13" fmla="*/ 267811 h 949285"/>
              <a:gd name="connsiteX14" fmla="*/ 82143 w 1058931"/>
              <a:gd name="connsiteY14" fmla="*/ 189746 h 949285"/>
              <a:gd name="connsiteX15" fmla="*/ 7967 w 1058931"/>
              <a:gd name="connsiteY15" fmla="*/ 260033 h 949285"/>
              <a:gd name="connsiteX16" fmla="*/ 96842 w 1058931"/>
              <a:gd name="connsiteY16" fmla="*/ 443116 h 949285"/>
              <a:gd name="connsiteX17" fmla="*/ 199102 w 1058931"/>
              <a:gd name="connsiteY17" fmla="*/ 440055 h 949285"/>
              <a:gd name="connsiteX18" fmla="*/ 207992 w 1058931"/>
              <a:gd name="connsiteY18" fmla="*/ 436443 h 949285"/>
              <a:gd name="connsiteX19" fmla="*/ 202713 w 1058931"/>
              <a:gd name="connsiteY19" fmla="*/ 449223 h 949285"/>
              <a:gd name="connsiteX20" fmla="*/ 202713 w 1058931"/>
              <a:gd name="connsiteY20" fmla="*/ 449223 h 94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8931" h="949285">
                <a:moveTo>
                  <a:pt x="107979" y="670362"/>
                </a:moveTo>
                <a:lnTo>
                  <a:pt x="107979" y="670362"/>
                </a:lnTo>
                <a:lnTo>
                  <a:pt x="264388" y="735092"/>
                </a:lnTo>
                <a:cubicBezTo>
                  <a:pt x="269974" y="632446"/>
                  <a:pt x="357716" y="553764"/>
                  <a:pt x="460365" y="559351"/>
                </a:cubicBezTo>
                <a:cubicBezTo>
                  <a:pt x="531871" y="563243"/>
                  <a:pt x="594804" y="607812"/>
                  <a:pt x="622210" y="673973"/>
                </a:cubicBezTo>
                <a:cubicBezTo>
                  <a:pt x="648727" y="740215"/>
                  <a:pt x="636198" y="815705"/>
                  <a:pt x="589706" y="869831"/>
                </a:cubicBezTo>
                <a:lnTo>
                  <a:pt x="778063" y="947896"/>
                </a:lnTo>
                <a:lnTo>
                  <a:pt x="781397" y="949285"/>
                </a:lnTo>
                <a:lnTo>
                  <a:pt x="1058931" y="277813"/>
                </a:lnTo>
                <a:lnTo>
                  <a:pt x="385514" y="0"/>
                </a:lnTo>
                <a:lnTo>
                  <a:pt x="280779" y="257532"/>
                </a:lnTo>
                <a:lnTo>
                  <a:pt x="280779" y="257532"/>
                </a:lnTo>
                <a:lnTo>
                  <a:pt x="272722" y="276701"/>
                </a:lnTo>
                <a:lnTo>
                  <a:pt x="270500" y="267811"/>
                </a:lnTo>
                <a:cubicBezTo>
                  <a:pt x="239921" y="194363"/>
                  <a:pt x="155713" y="159462"/>
                  <a:pt x="82143" y="189746"/>
                </a:cubicBezTo>
                <a:cubicBezTo>
                  <a:pt x="49889" y="203673"/>
                  <a:pt x="23608" y="228573"/>
                  <a:pt x="7967" y="260033"/>
                </a:cubicBezTo>
                <a:cubicBezTo>
                  <a:pt x="-18048" y="335131"/>
                  <a:pt x="21741" y="417102"/>
                  <a:pt x="96842" y="443116"/>
                </a:cubicBezTo>
                <a:cubicBezTo>
                  <a:pt x="130151" y="454657"/>
                  <a:pt x="166539" y="453568"/>
                  <a:pt x="199102" y="440055"/>
                </a:cubicBezTo>
                <a:lnTo>
                  <a:pt x="207992" y="436443"/>
                </a:lnTo>
                <a:lnTo>
                  <a:pt x="202713" y="449223"/>
                </a:lnTo>
                <a:lnTo>
                  <a:pt x="202713" y="449223"/>
                </a:lnTo>
                <a:close/>
              </a:path>
            </a:pathLst>
          </a:custGeom>
          <a:solidFill>
            <a:srgbClr val="FF00FF"/>
          </a:solidFill>
          <a:ln w="27781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A8CAE8-250A-4687-A63F-DE26E007FD99}"/>
              </a:ext>
            </a:extLst>
          </p:cNvPr>
          <p:cNvSpPr/>
          <p:nvPr/>
        </p:nvSpPr>
        <p:spPr>
          <a:xfrm flipH="1">
            <a:off x="5576684" y="3957065"/>
            <a:ext cx="2470354" cy="1733549"/>
          </a:xfrm>
          <a:custGeom>
            <a:avLst/>
            <a:gdLst>
              <a:gd name="connsiteX0" fmla="*/ 934006 w 1029314"/>
              <a:gd name="connsiteY0" fmla="*/ 463391 h 722312"/>
              <a:gd name="connsiteX1" fmla="*/ 1022244 w 1029314"/>
              <a:gd name="connsiteY1" fmla="*/ 287881 h 722312"/>
              <a:gd name="connsiteX2" fmla="*/ 846734 w 1029314"/>
              <a:gd name="connsiteY2" fmla="*/ 199642 h 722312"/>
              <a:gd name="connsiteX3" fmla="*/ 777875 w 1029314"/>
              <a:gd name="connsiteY3" fmla="*/ 250031 h 722312"/>
              <a:gd name="connsiteX4" fmla="*/ 777875 w 1029314"/>
              <a:gd name="connsiteY4" fmla="*/ 0 h 722312"/>
              <a:gd name="connsiteX5" fmla="*/ 609243 w 1029314"/>
              <a:gd name="connsiteY5" fmla="*/ 0 h 722312"/>
              <a:gd name="connsiteX6" fmla="*/ 611188 w 1029314"/>
              <a:gd name="connsiteY6" fmla="*/ 27781 h 722312"/>
              <a:gd name="connsiteX7" fmla="*/ 388938 w 1029314"/>
              <a:gd name="connsiteY7" fmla="*/ 250031 h 722312"/>
              <a:gd name="connsiteX8" fmla="*/ 166688 w 1029314"/>
              <a:gd name="connsiteY8" fmla="*/ 27781 h 722312"/>
              <a:gd name="connsiteX9" fmla="*/ 168632 w 1029314"/>
              <a:gd name="connsiteY9" fmla="*/ 0 h 722312"/>
              <a:gd name="connsiteX10" fmla="*/ 0 w 1029314"/>
              <a:gd name="connsiteY10" fmla="*/ 0 h 722312"/>
              <a:gd name="connsiteX11" fmla="*/ 0 w 1029314"/>
              <a:gd name="connsiteY11" fmla="*/ 722313 h 722312"/>
              <a:gd name="connsiteX12" fmla="*/ 777875 w 1029314"/>
              <a:gd name="connsiteY12" fmla="*/ 722313 h 722312"/>
              <a:gd name="connsiteX13" fmla="*/ 777875 w 1029314"/>
              <a:gd name="connsiteY13" fmla="*/ 416719 h 722312"/>
              <a:gd name="connsiteX14" fmla="*/ 787876 w 1029314"/>
              <a:gd name="connsiteY14" fmla="*/ 428943 h 722312"/>
              <a:gd name="connsiteX15" fmla="*/ 793155 w 1029314"/>
              <a:gd name="connsiteY15" fmla="*/ 436999 h 722312"/>
              <a:gd name="connsiteX16" fmla="*/ 916781 w 1029314"/>
              <a:gd name="connsiteY16" fmla="*/ 468948 h 722312"/>
              <a:gd name="connsiteX17" fmla="*/ 930394 w 1029314"/>
              <a:gd name="connsiteY17" fmla="*/ 464780 h 72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9314" h="722312">
                <a:moveTo>
                  <a:pt x="934006" y="463391"/>
                </a:moveTo>
                <a:cubicBezTo>
                  <a:pt x="1006837" y="439291"/>
                  <a:pt x="1046345" y="360712"/>
                  <a:pt x="1022244" y="287881"/>
                </a:cubicBezTo>
                <a:cubicBezTo>
                  <a:pt x="998144" y="215049"/>
                  <a:pt x="919565" y="175544"/>
                  <a:pt x="846734" y="199642"/>
                </a:cubicBezTo>
                <a:cubicBezTo>
                  <a:pt x="819064" y="208798"/>
                  <a:pt x="794972" y="226426"/>
                  <a:pt x="777875" y="250031"/>
                </a:cubicBezTo>
                <a:lnTo>
                  <a:pt x="777875" y="0"/>
                </a:lnTo>
                <a:lnTo>
                  <a:pt x="609243" y="0"/>
                </a:lnTo>
                <a:cubicBezTo>
                  <a:pt x="610462" y="9212"/>
                  <a:pt x="611112" y="18488"/>
                  <a:pt x="611188" y="27781"/>
                </a:cubicBezTo>
                <a:cubicBezTo>
                  <a:pt x="611188" y="150527"/>
                  <a:pt x="511683" y="250031"/>
                  <a:pt x="388938" y="250031"/>
                </a:cubicBezTo>
                <a:cubicBezTo>
                  <a:pt x="266192" y="250031"/>
                  <a:pt x="166688" y="150527"/>
                  <a:pt x="166688" y="27781"/>
                </a:cubicBezTo>
                <a:cubicBezTo>
                  <a:pt x="166763" y="18488"/>
                  <a:pt x="167413" y="9212"/>
                  <a:pt x="168632" y="0"/>
                </a:cubicBezTo>
                <a:lnTo>
                  <a:pt x="0" y="0"/>
                </a:lnTo>
                <a:lnTo>
                  <a:pt x="0" y="722313"/>
                </a:lnTo>
                <a:lnTo>
                  <a:pt x="777875" y="722313"/>
                </a:lnTo>
                <a:lnTo>
                  <a:pt x="777875" y="416719"/>
                </a:lnTo>
                <a:cubicBezTo>
                  <a:pt x="780973" y="420983"/>
                  <a:pt x="784312" y="425064"/>
                  <a:pt x="787876" y="428943"/>
                </a:cubicBezTo>
                <a:cubicBezTo>
                  <a:pt x="789374" y="431790"/>
                  <a:pt x="791141" y="434488"/>
                  <a:pt x="793155" y="436999"/>
                </a:cubicBezTo>
                <a:cubicBezTo>
                  <a:pt x="825992" y="468445"/>
                  <a:pt x="872820" y="480549"/>
                  <a:pt x="916781" y="468948"/>
                </a:cubicBezTo>
                <a:cubicBezTo>
                  <a:pt x="921504" y="468948"/>
                  <a:pt x="925949" y="466169"/>
                  <a:pt x="930394" y="464780"/>
                </a:cubicBezTo>
                <a:close/>
              </a:path>
            </a:pathLst>
          </a:custGeom>
          <a:solidFill>
            <a:srgbClr val="00B0F0"/>
          </a:solidFill>
          <a:ln w="27781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D1090DC-248E-4DEB-AD3F-11285DB9841D}"/>
              </a:ext>
            </a:extLst>
          </p:cNvPr>
          <p:cNvSpPr/>
          <p:nvPr/>
        </p:nvSpPr>
        <p:spPr>
          <a:xfrm flipH="1">
            <a:off x="4246563" y="3359734"/>
            <a:ext cx="1733549" cy="2329546"/>
          </a:xfrm>
          <a:custGeom>
            <a:avLst/>
            <a:gdLst>
              <a:gd name="connsiteX0" fmla="*/ 416719 w 722312"/>
              <a:gd name="connsiteY0" fmla="*/ 248332 h 970644"/>
              <a:gd name="connsiteX1" fmla="*/ 428942 w 722312"/>
              <a:gd name="connsiteY1" fmla="*/ 238053 h 970644"/>
              <a:gd name="connsiteX2" fmla="*/ 436999 w 722312"/>
              <a:gd name="connsiteY2" fmla="*/ 232775 h 970644"/>
              <a:gd name="connsiteX3" fmla="*/ 466447 w 722312"/>
              <a:gd name="connsiteY3" fmla="*/ 96369 h 970644"/>
              <a:gd name="connsiteX4" fmla="*/ 466447 w 722312"/>
              <a:gd name="connsiteY4" fmla="*/ 92201 h 970644"/>
              <a:gd name="connsiteX5" fmla="*/ 288900 w 722312"/>
              <a:gd name="connsiteY5" fmla="*/ 8138 h 970644"/>
              <a:gd name="connsiteX6" fmla="*/ 204837 w 722312"/>
              <a:gd name="connsiteY6" fmla="*/ 185685 h 970644"/>
              <a:gd name="connsiteX7" fmla="*/ 250031 w 722312"/>
              <a:gd name="connsiteY7" fmla="*/ 248332 h 970644"/>
              <a:gd name="connsiteX8" fmla="*/ 0 w 722312"/>
              <a:gd name="connsiteY8" fmla="*/ 248332 h 970644"/>
              <a:gd name="connsiteX9" fmla="*/ 0 w 722312"/>
              <a:gd name="connsiteY9" fmla="*/ 362235 h 970644"/>
              <a:gd name="connsiteX10" fmla="*/ 27781 w 722312"/>
              <a:gd name="connsiteY10" fmla="*/ 360568 h 970644"/>
              <a:gd name="connsiteX11" fmla="*/ 250031 w 722312"/>
              <a:gd name="connsiteY11" fmla="*/ 582818 h 970644"/>
              <a:gd name="connsiteX12" fmla="*/ 27781 w 722312"/>
              <a:gd name="connsiteY12" fmla="*/ 805068 h 970644"/>
              <a:gd name="connsiteX13" fmla="*/ 0 w 722312"/>
              <a:gd name="connsiteY13" fmla="*/ 803124 h 970644"/>
              <a:gd name="connsiteX14" fmla="*/ 0 w 722312"/>
              <a:gd name="connsiteY14" fmla="*/ 970645 h 970644"/>
              <a:gd name="connsiteX15" fmla="*/ 722313 w 722312"/>
              <a:gd name="connsiteY15" fmla="*/ 970645 h 970644"/>
              <a:gd name="connsiteX16" fmla="*/ 722313 w 722312"/>
              <a:gd name="connsiteY16" fmla="*/ 248332 h 97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2312" h="970644">
                <a:moveTo>
                  <a:pt x="416719" y="248332"/>
                </a:moveTo>
                <a:cubicBezTo>
                  <a:pt x="421030" y="245196"/>
                  <a:pt x="425114" y="241762"/>
                  <a:pt x="428942" y="238053"/>
                </a:cubicBezTo>
                <a:cubicBezTo>
                  <a:pt x="431976" y="236895"/>
                  <a:pt x="434727" y="235094"/>
                  <a:pt x="436999" y="232775"/>
                </a:cubicBezTo>
                <a:cubicBezTo>
                  <a:pt x="471148" y="196178"/>
                  <a:pt x="482455" y="143794"/>
                  <a:pt x="466447" y="96369"/>
                </a:cubicBezTo>
                <a:lnTo>
                  <a:pt x="466447" y="92201"/>
                </a:lnTo>
                <a:cubicBezTo>
                  <a:pt x="440633" y="19959"/>
                  <a:pt x="361142" y="-17676"/>
                  <a:pt x="288900" y="8138"/>
                </a:cubicBezTo>
                <a:cubicBezTo>
                  <a:pt x="216658" y="33953"/>
                  <a:pt x="179022" y="113443"/>
                  <a:pt x="204837" y="185685"/>
                </a:cubicBezTo>
                <a:cubicBezTo>
                  <a:pt x="213674" y="210422"/>
                  <a:pt x="229345" y="232144"/>
                  <a:pt x="250031" y="248332"/>
                </a:cubicBezTo>
                <a:lnTo>
                  <a:pt x="0" y="248332"/>
                </a:lnTo>
                <a:lnTo>
                  <a:pt x="0" y="362235"/>
                </a:lnTo>
                <a:cubicBezTo>
                  <a:pt x="9218" y="361119"/>
                  <a:pt x="18497" y="360563"/>
                  <a:pt x="27781" y="360568"/>
                </a:cubicBezTo>
                <a:cubicBezTo>
                  <a:pt x="150527" y="360568"/>
                  <a:pt x="250031" y="460073"/>
                  <a:pt x="250031" y="582818"/>
                </a:cubicBezTo>
                <a:cubicBezTo>
                  <a:pt x="250031" y="705564"/>
                  <a:pt x="150527" y="805068"/>
                  <a:pt x="27781" y="805068"/>
                </a:cubicBezTo>
                <a:cubicBezTo>
                  <a:pt x="18491" y="804982"/>
                  <a:pt x="9212" y="804335"/>
                  <a:pt x="0" y="803124"/>
                </a:cubicBezTo>
                <a:lnTo>
                  <a:pt x="0" y="970645"/>
                </a:lnTo>
                <a:lnTo>
                  <a:pt x="722313" y="970645"/>
                </a:lnTo>
                <a:lnTo>
                  <a:pt x="722313" y="24833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7781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0A2225-80E1-4BA9-85CC-A356B5F9A595}"/>
              </a:ext>
            </a:extLst>
          </p:cNvPr>
          <p:cNvSpPr/>
          <p:nvPr/>
        </p:nvSpPr>
        <p:spPr>
          <a:xfrm flipH="1">
            <a:off x="6180138" y="1888807"/>
            <a:ext cx="1866900" cy="2466974"/>
          </a:xfrm>
          <a:custGeom>
            <a:avLst/>
            <a:gdLst>
              <a:gd name="connsiteX0" fmla="*/ 777875 w 777875"/>
              <a:gd name="connsiteY0" fmla="*/ 288369 h 1027906"/>
              <a:gd name="connsiteX1" fmla="*/ 777875 w 777875"/>
              <a:gd name="connsiteY1" fmla="*/ 0 h 1027906"/>
              <a:gd name="connsiteX2" fmla="*/ 0 w 777875"/>
              <a:gd name="connsiteY2" fmla="*/ 0 h 1027906"/>
              <a:gd name="connsiteX3" fmla="*/ 0 w 777875"/>
              <a:gd name="connsiteY3" fmla="*/ 777875 h 1027906"/>
              <a:gd name="connsiteX4" fmla="*/ 305594 w 777875"/>
              <a:gd name="connsiteY4" fmla="*/ 777875 h 1027906"/>
              <a:gd name="connsiteX5" fmla="*/ 250031 w 777875"/>
              <a:gd name="connsiteY5" fmla="*/ 889000 h 1027906"/>
              <a:gd name="connsiteX6" fmla="*/ 388938 w 777875"/>
              <a:gd name="connsiteY6" fmla="*/ 1027906 h 1027906"/>
              <a:gd name="connsiteX7" fmla="*/ 527844 w 777875"/>
              <a:gd name="connsiteY7" fmla="*/ 889000 h 1027906"/>
              <a:gd name="connsiteX8" fmla="*/ 472281 w 777875"/>
              <a:gd name="connsiteY8" fmla="*/ 777875 h 1027906"/>
              <a:gd name="connsiteX9" fmla="*/ 777875 w 777875"/>
              <a:gd name="connsiteY9" fmla="*/ 777875 h 1027906"/>
              <a:gd name="connsiteX10" fmla="*/ 777875 w 777875"/>
              <a:gd name="connsiteY10" fmla="*/ 492284 h 1027906"/>
              <a:gd name="connsiteX11" fmla="*/ 565348 w 777875"/>
              <a:gd name="connsiteY11" fmla="*/ 492284 h 1027906"/>
              <a:gd name="connsiteX12" fmla="*/ 562970 w 777875"/>
              <a:gd name="connsiteY12" fmla="*/ 290747 h 1027906"/>
              <a:gd name="connsiteX13" fmla="*/ 565348 w 777875"/>
              <a:gd name="connsiteY13" fmla="*/ 288369 h 1027906"/>
              <a:gd name="connsiteX14" fmla="*/ 777875 w 777875"/>
              <a:gd name="connsiteY14" fmla="*/ 288369 h 102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7875" h="1027906">
                <a:moveTo>
                  <a:pt x="777875" y="288369"/>
                </a:moveTo>
                <a:lnTo>
                  <a:pt x="777875" y="0"/>
                </a:lnTo>
                <a:lnTo>
                  <a:pt x="0" y="0"/>
                </a:lnTo>
                <a:lnTo>
                  <a:pt x="0" y="777875"/>
                </a:lnTo>
                <a:lnTo>
                  <a:pt x="305594" y="777875"/>
                </a:lnTo>
                <a:cubicBezTo>
                  <a:pt x="270617" y="804109"/>
                  <a:pt x="250031" y="845278"/>
                  <a:pt x="250031" y="889000"/>
                </a:cubicBezTo>
                <a:cubicBezTo>
                  <a:pt x="250031" y="965715"/>
                  <a:pt x="312222" y="1027906"/>
                  <a:pt x="388938" y="1027906"/>
                </a:cubicBezTo>
                <a:cubicBezTo>
                  <a:pt x="465653" y="1027906"/>
                  <a:pt x="527844" y="965715"/>
                  <a:pt x="527844" y="889000"/>
                </a:cubicBezTo>
                <a:cubicBezTo>
                  <a:pt x="527844" y="845278"/>
                  <a:pt x="507258" y="804109"/>
                  <a:pt x="472281" y="777875"/>
                </a:cubicBezTo>
                <a:lnTo>
                  <a:pt x="777875" y="777875"/>
                </a:lnTo>
                <a:lnTo>
                  <a:pt x="777875" y="492284"/>
                </a:lnTo>
                <a:cubicBezTo>
                  <a:pt x="718126" y="548349"/>
                  <a:pt x="625098" y="548349"/>
                  <a:pt x="565348" y="492284"/>
                </a:cubicBezTo>
                <a:cubicBezTo>
                  <a:pt x="509039" y="437288"/>
                  <a:pt x="507975" y="347057"/>
                  <a:pt x="562970" y="290747"/>
                </a:cubicBezTo>
                <a:cubicBezTo>
                  <a:pt x="563754" y="289945"/>
                  <a:pt x="564546" y="289153"/>
                  <a:pt x="565348" y="288369"/>
                </a:cubicBezTo>
                <a:cubicBezTo>
                  <a:pt x="625098" y="232304"/>
                  <a:pt x="718126" y="232304"/>
                  <a:pt x="777875" y="288369"/>
                </a:cubicBezTo>
                <a:close/>
              </a:path>
            </a:pathLst>
          </a:custGeom>
          <a:solidFill>
            <a:srgbClr val="00B050"/>
          </a:solidFill>
          <a:ln w="27781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B64EE-5BAF-4555-8AF5-312B29003A1A}"/>
              </a:ext>
            </a:extLst>
          </p:cNvPr>
          <p:cNvSpPr txBox="1"/>
          <p:nvPr/>
        </p:nvSpPr>
        <p:spPr>
          <a:xfrm>
            <a:off x="6627812" y="22098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rgbClr val="0000FF"/>
                </a:solidFill>
                <a:cs typeface="2  Mitra" panose="00000400000000000000" pitchFamily="2" charset="-78"/>
              </a:rPr>
              <a:t>سوالات فراگيران و شرکت کنندگان</a:t>
            </a:r>
            <a:endParaRPr lang="en-US" b="1" dirty="0">
              <a:solidFill>
                <a:srgbClr val="0000FF"/>
              </a:solidFill>
              <a:cs typeface="2  Mitra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A427A6-4FED-4344-A7D6-1C7C73ACBE22}"/>
              </a:ext>
            </a:extLst>
          </p:cNvPr>
          <p:cNvSpPr txBox="1"/>
          <p:nvPr/>
        </p:nvSpPr>
        <p:spPr>
          <a:xfrm>
            <a:off x="6246812" y="4648200"/>
            <a:ext cx="173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2  Mitra" panose="00000400000000000000" pitchFamily="2" charset="-78"/>
              </a:rPr>
              <a:t>اشکالات شايع در مقالات و نگارش آنها</a:t>
            </a:r>
            <a:endParaRPr lang="en-US" b="1" dirty="0">
              <a:cs typeface="2  Mitra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FB7217-755A-44FB-9CF6-DCC4B47EAC5C}"/>
              </a:ext>
            </a:extLst>
          </p:cNvPr>
          <p:cNvSpPr txBox="1"/>
          <p:nvPr/>
        </p:nvSpPr>
        <p:spPr>
          <a:xfrm>
            <a:off x="4265612" y="4334470"/>
            <a:ext cx="1111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rgbClr val="0000FF"/>
                </a:solidFill>
                <a:cs typeface="2  Mitra" panose="00000400000000000000" pitchFamily="2" charset="-78"/>
              </a:rPr>
              <a:t>تکنيکهاي جديد و بروز رساني شده</a:t>
            </a:r>
            <a:endParaRPr lang="en-US" b="1" dirty="0">
              <a:solidFill>
                <a:srgbClr val="0000FF"/>
              </a:solidFill>
              <a:cs typeface="2  Mitra" panose="00000400000000000000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110EB6-4469-4325-A4A0-BCC4B99AE29C}"/>
              </a:ext>
            </a:extLst>
          </p:cNvPr>
          <p:cNvSpPr txBox="1"/>
          <p:nvPr/>
        </p:nvSpPr>
        <p:spPr>
          <a:xfrm rot="20379924">
            <a:off x="3781821" y="1426996"/>
            <a:ext cx="1111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2  Mitra" panose="00000400000000000000" pitchFamily="2" charset="-78"/>
              </a:rPr>
              <a:t>روشهاي ميان بر و سريع</a:t>
            </a:r>
            <a:endParaRPr lang="en-US" b="1" dirty="0"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85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54906" y="228600"/>
            <a:ext cx="10279012" cy="523220"/>
          </a:xfrm>
          <a:prstGeom prst="rect">
            <a:avLst/>
          </a:prstGeom>
          <a:solidFill>
            <a:srgbClr val="FFFF00"/>
          </a:solidFill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محتواي آموزشي</a:t>
            </a:r>
            <a:r>
              <a:rPr lang="fa-IR" sz="2800" dirty="0">
                <a:solidFill>
                  <a:srgbClr val="FF0000"/>
                </a:solidFill>
                <a:cs typeface="2  Jadid" panose="00000700000000000000" pitchFamily="2" charset="-78"/>
              </a:rPr>
              <a:t>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سامانه نوت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(</a:t>
            </a:r>
            <a:r>
              <a:rPr lang="en-US" sz="2800" dirty="0" err="1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latin typeface="Axaxax" panose="020B0603050302020204" pitchFamily="34" charset="0"/>
                <a:cs typeface="A Yasamin" panose="00000400000000000000" pitchFamily="2" charset="-78"/>
              </a:rPr>
              <a:t>STaT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)</a:t>
            </a:r>
            <a:r>
              <a:rPr lang="fa-IR" sz="28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با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cs typeface="2  Titr" panose="00000700000000000000" pitchFamily="2" charset="-78"/>
              </a:rPr>
              <a:t>چه فرمتي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، ارائه ميگردد ؟!؟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FA3A0E1-767B-4DAB-AECA-FC13B92B5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74" y="4114800"/>
            <a:ext cx="23526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C124D1AD-D1D9-440C-8644-6AB245AFD8E2}"/>
              </a:ext>
            </a:extLst>
          </p:cNvPr>
          <p:cNvSpPr txBox="1">
            <a:spLocks noChangeArrowheads="1"/>
          </p:cNvSpPr>
          <p:nvPr/>
        </p:nvSpPr>
        <p:spPr>
          <a:xfrm>
            <a:off x="954906" y="1371600"/>
            <a:ext cx="10279012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  <a:buFont typeface="Wingdings" pitchFamily="10" charset="2"/>
              <a:buNone/>
              <a:defRPr/>
            </a:pPr>
            <a:r>
              <a:rPr lang="fa-IR" sz="3200" dirty="0">
                <a:solidFill>
                  <a:srgbClr val="0000FF"/>
                </a:solidFill>
                <a:cs typeface="A Yasamin" panose="00000400000000000000" pitchFamily="2" charset="-78"/>
              </a:rPr>
              <a:t>در قالب ويديوهاي کوتاه آموزشي (20-15 دقيقه) </a:t>
            </a:r>
          </a:p>
          <a:p>
            <a:pPr algn="ctr" rtl="1">
              <a:lnSpc>
                <a:spcPct val="150000"/>
              </a:lnSpc>
              <a:buFont typeface="Wingdings" pitchFamily="10" charset="2"/>
              <a:buNone/>
              <a:defRPr/>
            </a:pPr>
            <a:r>
              <a:rPr lang="fa-IR" b="1" dirty="0">
                <a:solidFill>
                  <a:srgbClr val="C00000"/>
                </a:solidFill>
                <a:cs typeface="2  Titr" pitchFamily="2" charset="-78"/>
              </a:rPr>
              <a:t>از مسير سامانه آکادمی پژوهش‏افزار</a:t>
            </a:r>
          </a:p>
          <a:p>
            <a:pPr algn="ctr" rtl="1">
              <a:lnSpc>
                <a:spcPct val="150000"/>
              </a:lnSpc>
              <a:buFont typeface="Wingdings" pitchFamily="10" charset="2"/>
              <a:buNone/>
              <a:defRPr/>
            </a:pPr>
            <a:r>
              <a:rPr lang="en-US" sz="4400" b="1" dirty="0">
                <a:solidFill>
                  <a:srgbClr val="C00000"/>
                </a:solidFill>
                <a:cs typeface="2  Titr" pitchFamily="2" charset="-78"/>
                <a:hlinkClick r:id="rId3"/>
              </a:rPr>
              <a:t>www.researchware.org</a:t>
            </a:r>
            <a:r>
              <a:rPr lang="en-US" sz="4400" b="1" dirty="0">
                <a:solidFill>
                  <a:srgbClr val="C00000"/>
                </a:solidFill>
                <a:cs typeface="2  Titr" pitchFamily="2" charset="-78"/>
              </a:rPr>
              <a:t> </a:t>
            </a:r>
            <a:endParaRPr lang="fa-IR" sz="4400" b="1" dirty="0">
              <a:solidFill>
                <a:srgbClr val="C00000"/>
              </a:solidFill>
              <a:cs typeface="2 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09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54906" y="228600"/>
            <a:ext cx="10279012" cy="523220"/>
          </a:xfrm>
          <a:prstGeom prst="rect">
            <a:avLst/>
          </a:prstGeom>
          <a:solidFill>
            <a:srgbClr val="FFFF00"/>
          </a:solidFill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محتواي آموزشي</a:t>
            </a:r>
            <a:r>
              <a:rPr lang="fa-IR" sz="2800" dirty="0">
                <a:solidFill>
                  <a:srgbClr val="FF0000"/>
                </a:solidFill>
                <a:cs typeface="2  Jadid" panose="00000700000000000000" pitchFamily="2" charset="-78"/>
              </a:rPr>
              <a:t>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سامانه نورا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(</a:t>
            </a:r>
            <a:r>
              <a:rPr lang="en-US" sz="2800" dirty="0" err="1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latin typeface="Axaxax" panose="020B0603050302020204" pitchFamily="34" charset="0"/>
                <a:cs typeface="A Yasamin" panose="00000400000000000000" pitchFamily="2" charset="-78"/>
              </a:rPr>
              <a:t>STaT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rgbClr val="FF00FF"/>
                </a:solidFill>
                <a:cs typeface="A Yasamin" panose="00000400000000000000" pitchFamily="2" charset="-78"/>
              </a:rPr>
              <a:t>)</a:t>
            </a:r>
            <a:r>
              <a:rPr lang="fa-IR" sz="2800" dirty="0">
                <a:solidFill>
                  <a:srgbClr val="7030A0"/>
                </a:solidFill>
                <a:cs typeface="A Yasamin" panose="00000400000000000000" pitchFamily="2" charset="-78"/>
              </a:rPr>
              <a:t>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با 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cs typeface="2  Titr" panose="00000700000000000000" pitchFamily="2" charset="-78"/>
              </a:rPr>
              <a:t>چه تواتر زماني</a:t>
            </a:r>
            <a:r>
              <a:rPr lang="fa-IR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2  Titr" panose="00000700000000000000" pitchFamily="2" charset="-78"/>
              </a:rPr>
              <a:t>، بروز رساني ميشود ؟!؟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2A1E3EF-ABBB-412E-A82C-6C60FB8DE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359" y="2761756"/>
            <a:ext cx="6438106" cy="3562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9669F82-AFF3-491B-AFA8-F71B785A9742}"/>
              </a:ext>
            </a:extLst>
          </p:cNvPr>
          <p:cNvSpPr txBox="1">
            <a:spLocks noChangeArrowheads="1"/>
          </p:cNvSpPr>
          <p:nvPr/>
        </p:nvSpPr>
        <p:spPr>
          <a:xfrm>
            <a:off x="722312" y="838200"/>
            <a:ext cx="10744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lnSpc>
                <a:spcPct val="150000"/>
              </a:lnSpc>
              <a:buNone/>
              <a:defRPr/>
            </a:pPr>
            <a:r>
              <a:rPr lang="fa-IR" sz="2400" dirty="0">
                <a:solidFill>
                  <a:srgbClr val="0000FF"/>
                </a:solidFill>
                <a:cs typeface="A Yasamin" panose="00000400000000000000" pitchFamily="2" charset="-78"/>
              </a:rPr>
              <a:t>در صورت استقبال علاقمندان و مخاطبین مجموعه‏های آمارافزار و پژوهش‏افزار و شبکه‏های مربوطه</a:t>
            </a:r>
          </a:p>
          <a:p>
            <a:pPr algn="ctr" rtl="1">
              <a:lnSpc>
                <a:spcPct val="150000"/>
              </a:lnSpc>
              <a:buFont typeface="Wingdings" pitchFamily="10" charset="2"/>
              <a:buNone/>
              <a:defRPr/>
            </a:pPr>
            <a:r>
              <a:rPr lang="fa-IR" sz="3200" dirty="0">
                <a:solidFill>
                  <a:srgbClr val="0000FF"/>
                </a:solidFill>
                <a:cs typeface="A Yasamin" panose="00000400000000000000" pitchFamily="2" charset="-78"/>
              </a:rPr>
              <a:t>هر دو هفته يکبار؛ یک </a:t>
            </a:r>
            <a:r>
              <a:rPr lang="fa-IR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A Yasamin" panose="00000400000000000000" pitchFamily="2" charset="-78"/>
              </a:rPr>
              <a:t>«نوت»</a:t>
            </a:r>
            <a:r>
              <a:rPr lang="fa-IR" sz="3200" dirty="0">
                <a:solidFill>
                  <a:srgbClr val="0000FF"/>
                </a:solidFill>
                <a:cs typeface="A Yasamin" panose="00000400000000000000" pitchFamily="2" charset="-78"/>
              </a:rPr>
              <a:t> جدید </a:t>
            </a:r>
          </a:p>
        </p:txBody>
      </p:sp>
    </p:spTree>
    <p:extLst>
      <p:ext uri="{BB962C8B-B14F-4D97-AF65-F5344CB8AC3E}">
        <p14:creationId xmlns:p14="http://schemas.microsoft.com/office/powerpoint/2010/main" val="14233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Keshtkar, MD, MPH, PhD  /  @amarafzar2011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05-9722-4495-941B-F378A791BEF7}" type="slidenum">
              <a:rPr lang="en-US" smtClean="0"/>
              <a:t>6</a:t>
            </a:fld>
            <a:endParaRPr lang="en-US"/>
          </a:p>
        </p:txBody>
      </p:sp>
      <p:sp>
        <p:nvSpPr>
          <p:cNvPr id="8" name="Regular Pentagon 5">
            <a:extLst>
              <a:ext uri="{FF2B5EF4-FFF2-40B4-BE49-F238E27FC236}">
                <a16:creationId xmlns:a16="http://schemas.microsoft.com/office/drawing/2014/main" id="{211DA1B9-3366-493B-98E3-5CF38C3B3258}"/>
              </a:ext>
            </a:extLst>
          </p:cNvPr>
          <p:cNvSpPr/>
          <p:nvPr/>
        </p:nvSpPr>
        <p:spPr>
          <a:xfrm>
            <a:off x="3122612" y="1524000"/>
            <a:ext cx="6172200" cy="4666113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  <a:ln w="28575" cmpd="thickThin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ln>
                  <a:solidFill>
                    <a:schemeClr val="tx1"/>
                  </a:solidFill>
                </a:ln>
                <a:solidFill>
                  <a:srgbClr val="9933FF"/>
                </a:solidFill>
                <a:cs typeface="2  Titr" panose="00000700000000000000" pitchFamily="2" charset="-78"/>
              </a:rPr>
              <a:t>دسترسي به</a:t>
            </a:r>
            <a:r>
              <a:rPr lang="fa-IR" sz="24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 </a:t>
            </a:r>
            <a:r>
              <a:rPr lang="fa-IR" sz="32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نوت</a:t>
            </a:r>
            <a:r>
              <a:rPr lang="fa-IR" sz="24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 </a:t>
            </a:r>
            <a:r>
              <a:rPr lang="fa-IR" sz="2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«رایگان»</a:t>
            </a:r>
            <a:r>
              <a:rPr lang="fa-IR" sz="24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: </a:t>
            </a:r>
          </a:p>
          <a:p>
            <a:pPr algn="ctr" rtl="1">
              <a:lnSpc>
                <a:spcPct val="150000"/>
              </a:lnSpc>
            </a:pPr>
            <a:r>
              <a:rPr lang="fa-IR" sz="24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cs typeface="2  Titr" panose="00000700000000000000" pitchFamily="2" charset="-78"/>
              </a:rPr>
              <a:t>نکته‏ها و ترفندهای آماري براي پژوهشگران</a:t>
            </a:r>
            <a:endParaRPr lang="fa-IR" sz="3600" dirty="0">
              <a:ln>
                <a:solidFill>
                  <a:srgbClr val="FF0000"/>
                </a:solidFill>
              </a:ln>
              <a:solidFill>
                <a:srgbClr val="0000FF"/>
              </a:solidFill>
              <a:cs typeface="A Amine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en-US" sz="3200" b="1" dirty="0">
                <a:hlinkClick r:id="rId2"/>
              </a:rPr>
              <a:t>www.researchware.org</a:t>
            </a:r>
            <a:r>
              <a:rPr lang="en-US" sz="3200" b="1" dirty="0"/>
              <a:t> </a:t>
            </a:r>
            <a:endParaRPr lang="en-US" sz="3200" b="1" dirty="0">
              <a:ln>
                <a:solidFill>
                  <a:srgbClr val="FF0000"/>
                </a:solidFill>
              </a:ln>
              <a:solidFill>
                <a:srgbClr val="0000FF"/>
              </a:solidFill>
              <a:cs typeface="2  Titr" panose="00000700000000000000" pitchFamily="2" charset="-78"/>
            </a:endParaRPr>
          </a:p>
        </p:txBody>
      </p:sp>
      <p:pic>
        <p:nvPicPr>
          <p:cNvPr id="17" name="Picture 1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35CAD5E-A5AE-41EA-B636-6D801ECF21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16" y="1272482"/>
            <a:ext cx="1531795" cy="1013518"/>
          </a:xfrm>
          <a:prstGeom prst="rect">
            <a:avLst/>
          </a:prstGeom>
        </p:spPr>
      </p:pic>
      <p:pic>
        <p:nvPicPr>
          <p:cNvPr id="18" name="Picture 1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4774746-A57F-45F6-AF55-7BAE06238D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4267200"/>
            <a:ext cx="1971631" cy="130453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A71C87-506F-465C-87DC-95BC0BA502FC}"/>
              </a:ext>
            </a:extLst>
          </p:cNvPr>
          <p:cNvSpPr txBox="1"/>
          <p:nvPr/>
        </p:nvSpPr>
        <p:spPr>
          <a:xfrm>
            <a:off x="2684462" y="457200"/>
            <a:ext cx="6819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b="1" dirty="0">
                <a:solidFill>
                  <a:srgbClr val="0000FF"/>
                </a:solidFill>
                <a:cs typeface="A Negaar" panose="00000700000000000000" pitchFamily="2" charset="-78"/>
              </a:rPr>
              <a:t>ن</a:t>
            </a:r>
            <a:r>
              <a:rPr lang="fa-IR" sz="4000" b="1" dirty="0">
                <a:cs typeface="A Negaar" panose="00000700000000000000" pitchFamily="2" charset="-78"/>
              </a:rPr>
              <a:t>کته‏ها </a:t>
            </a:r>
            <a:r>
              <a:rPr lang="fa-IR" sz="4000" b="1" dirty="0">
                <a:solidFill>
                  <a:srgbClr val="FF0000"/>
                </a:solidFill>
                <a:cs typeface="A Negaar" panose="00000700000000000000" pitchFamily="2" charset="-78"/>
              </a:rPr>
              <a:t>و</a:t>
            </a:r>
            <a:r>
              <a:rPr lang="fa-IR" sz="4000" b="1" dirty="0">
                <a:cs typeface="A Negaar" panose="00000700000000000000" pitchFamily="2" charset="-78"/>
              </a:rPr>
              <a:t> </a:t>
            </a:r>
            <a:r>
              <a:rPr lang="fa-IR" sz="4000" b="1" dirty="0">
                <a:solidFill>
                  <a:srgbClr val="008080"/>
                </a:solidFill>
                <a:cs typeface="A Negaar" panose="00000700000000000000" pitchFamily="2" charset="-78"/>
              </a:rPr>
              <a:t>ت</a:t>
            </a:r>
            <a:r>
              <a:rPr lang="fa-IR" sz="4000" b="1" dirty="0">
                <a:cs typeface="A Negaar" panose="00000700000000000000" pitchFamily="2" charset="-78"/>
              </a:rPr>
              <a:t>رفندهای آماری (</a:t>
            </a:r>
            <a:r>
              <a:rPr lang="fa-IR" sz="4000" b="1" dirty="0">
                <a:solidFill>
                  <a:srgbClr val="0000FF"/>
                </a:solidFill>
                <a:cs typeface="A Negaar" panose="00000700000000000000" pitchFamily="2" charset="-78"/>
              </a:rPr>
              <a:t>ن</a:t>
            </a:r>
            <a:r>
              <a:rPr lang="fa-IR" sz="4000" b="1" dirty="0">
                <a:solidFill>
                  <a:srgbClr val="FF0000"/>
                </a:solidFill>
                <a:cs typeface="A Negaar" panose="00000700000000000000" pitchFamily="2" charset="-78"/>
              </a:rPr>
              <a:t>و</a:t>
            </a:r>
            <a:r>
              <a:rPr lang="fa-IR" sz="4000" b="1" dirty="0">
                <a:solidFill>
                  <a:srgbClr val="008080"/>
                </a:solidFill>
                <a:cs typeface="A Negaar" panose="00000700000000000000" pitchFamily="2" charset="-78"/>
              </a:rPr>
              <a:t>ت</a:t>
            </a:r>
            <a:r>
              <a:rPr lang="fa-IR" sz="4000" b="1" dirty="0">
                <a:cs typeface="A Negaar" panose="00000700000000000000" pitchFamily="2" charset="-78"/>
              </a:rPr>
              <a:t>)</a:t>
            </a:r>
            <a:endParaRPr lang="en-US" sz="4000" b="1" dirty="0">
              <a:cs typeface="A Negaa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031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49D2701-9ED1-47BB-A555-822350CD4CAF}">
  <we:reference id="wa104178141" version="3.10.0.197" store="en-US" storeType="OMEX"/>
  <we:alternateReferences>
    <we:reference id="wa104178141" version="3.10.0.197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Custom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Axaxax</vt:lpstr>
      <vt:lpstr>Calibri</vt:lpstr>
      <vt:lpstr>Calibri Light</vt:lpstr>
      <vt:lpstr>Corbel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2016-12-07T22:37:37Z</dcterms:created>
  <dcterms:modified xsi:type="dcterms:W3CDTF">2022-02-14T07:57:08Z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